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Props/app0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openxmlformats.org/package/2006/relationships/metadata/extended-properties" Target="docProps/app0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49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4" d="100"/>
          <a:sy n="84" d="100"/>
        </p:scale>
        <p:origin x="382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7533" y="0"/>
            <a:ext cx="7934348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8941881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11808" y="3428998"/>
            <a:ext cx="5518066" cy="2268559"/>
          </a:xfrm>
        </p:spPr>
        <p:txBody>
          <a:bodyPr anchor="t">
            <a:normAutofit/>
          </a:bodyPr>
          <a:lstStyle>
            <a:lvl1pPr algn="r"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72274" y="2268786"/>
            <a:ext cx="5357600" cy="1160213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3A824-1A51-4B26-AD58-A6D8E14F6C04}" type="datetimeFigureOut">
              <a:rPr lang="en-US" dirty="0"/>
              <a:t>3/5/2024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Ins="45720"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191282" y="3262852"/>
            <a:ext cx="415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24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>
            <a:off x="2194236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4091" cy="107722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7E33E-8B18-4087-B112-809917729534}" type="datetimeFigureOut">
              <a:rPr lang="en-US" dirty="0"/>
              <a:t>3/5/2024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 rot="5400000">
            <a:off x="10337141" y="416061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39380" y="805818"/>
            <a:ext cx="1326519" cy="524412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08751" y="970410"/>
            <a:ext cx="6466903" cy="507953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FE419-2371-464F-8239-3959401C3561}" type="datetimeFigureOut">
              <a:rPr lang="en-US" dirty="0"/>
              <a:t>3/5/2024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162C4-EDD9-4389-A98B-B87ECEA2A816}" type="datetimeFigureOut">
              <a:rPr lang="en-US" dirty="0"/>
              <a:t>3/5/2024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194943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Rectangle 2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TextBox 10"/>
          <p:cNvSpPr txBox="1"/>
          <p:nvPr/>
        </p:nvSpPr>
        <p:spPr>
          <a:xfrm>
            <a:off x="2191843" y="296258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3147254"/>
            <a:ext cx="7956560" cy="1424746"/>
          </a:xfrm>
        </p:spPr>
        <p:txBody>
          <a:bodyPr anchor="t">
            <a:normAutofit/>
          </a:bodyPr>
          <a:lstStyle>
            <a:lvl1pPr algn="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968" y="2268786"/>
            <a:ext cx="7791931" cy="878468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059C3-6A89-4494-99FF-5A4D6FFD50EB}" type="datetimeFigureOut">
              <a:rPr lang="en-US" dirty="0"/>
              <a:t>3/5/2024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Rectangle 26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7"/>
            <a:ext cx="7950984" cy="10817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05374" y="2052116"/>
            <a:ext cx="3891960" cy="399782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66636" y="2052114"/>
            <a:ext cx="3894222" cy="399782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4B2F-12DE-47F5-8894-472B206D2E1E}" type="datetimeFigureOut">
              <a:rPr lang="en-US" dirty="0"/>
              <a:t>3/5/2024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196172" y="641223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Rectangle 20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TextBox 11"/>
          <p:cNvSpPr txBox="1"/>
          <p:nvPr/>
        </p:nvSpPr>
        <p:spPr>
          <a:xfrm>
            <a:off x="2193650" y="636424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9285" y="2052115"/>
            <a:ext cx="3896467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9285" y="2851331"/>
            <a:ext cx="3893623" cy="307143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66634" y="2052115"/>
            <a:ext cx="3899798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66635" y="2851331"/>
            <a:ext cx="3899798" cy="307143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0E46F-7819-4ACF-B48B-48222C2ACC88}" type="datetimeFigureOut">
              <a:rPr lang="en-US" dirty="0"/>
              <a:t>3/5/2024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F3416-4057-4DAA-829D-4CA07428D088}" type="datetimeFigureOut">
              <a:rPr lang="en-US" dirty="0"/>
              <a:t>3/5/2024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196172" y="64122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D9284-D300-4297-87F7-E791DCC15DB1}" type="datetimeFigureOut">
              <a:rPr lang="en-US" dirty="0"/>
              <a:t>3/5/2024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" name="Rectangle 2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TextBox 9"/>
          <p:cNvSpPr txBox="1"/>
          <p:nvPr/>
        </p:nvSpPr>
        <p:spPr>
          <a:xfrm>
            <a:off x="1554154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0154" y="805818"/>
            <a:ext cx="5446278" cy="52441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6154"/>
            <a:ext cx="2664361" cy="2386397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25BB-DA17-4BA0-B3C8-3AC3ABC827E6}" type="datetimeFigureOut">
              <a:rPr lang="en-US" dirty="0"/>
              <a:t>3/5/2024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Rectangle 19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47062" y="3229"/>
            <a:ext cx="4629734" cy="6858000"/>
          </a:xfrm>
          <a:solidFill>
            <a:schemeClr val="tx1">
              <a:alpha val="10000"/>
            </a:schemeClr>
          </a:solidFill>
          <a:ln w="9525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554686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241" y="1282452"/>
            <a:ext cx="3970986" cy="1900473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2928"/>
            <a:ext cx="3971874" cy="2386394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4C9A-3960-41CF-A4E9-2A8FB932454B}" type="datetimeFigureOut">
              <a:rPr lang="en-US" dirty="0"/>
              <a:t>3/5/2024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8331" cy="107722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599" y="2052116"/>
            <a:ext cx="7796540" cy="3997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1"/>
            <a:r>
              <a:rPr lang="en-US" dirty="0"/>
              <a:t>Click to edit Master text styles</a:t>
            </a:r>
          </a:p>
          <a:p>
            <a:pPr lvl="2"/>
            <a:r>
              <a:rPr lang="en-US" dirty="0"/>
              <a:t>Second level</a:t>
            </a:r>
          </a:p>
          <a:p>
            <a:pPr lvl="3"/>
            <a:r>
              <a:rPr lang="en-US" dirty="0"/>
              <a:t>Third level</a:t>
            </a:r>
          </a:p>
          <a:p>
            <a:pPr lvl="4"/>
            <a:r>
              <a:rPr lang="en-US" dirty="0"/>
              <a:t>Fourth level</a:t>
            </a:r>
          </a:p>
          <a:p>
            <a:pPr lvl="5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-810065" y="5270604"/>
            <a:ext cx="2662729" cy="182880"/>
          </a:xfrm>
          <a:prstGeom prst="rect">
            <a:avLst/>
          </a:prstGeom>
        </p:spPr>
        <p:txBody>
          <a:bodyPr vert="horz" lIns="91440" tIns="18288" rIns="91440" bIns="45720" rtlCol="0" anchor="t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3CBC1C18-307B-4F68-A007-B5B542270E8D}" type="datetimeFigureOut">
              <a:rPr lang="en-US" dirty="0"/>
              <a:t>3/5/2024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-2237130" y="3661144"/>
            <a:ext cx="5885352" cy="179176"/>
          </a:xfrm>
          <a:prstGeom prst="rect">
            <a:avLst/>
          </a:prstGeom>
        </p:spPr>
        <p:txBody>
          <a:bodyPr vert="horz" lIns="91440" tIns="45720" rIns="91440" bIns="18288" rtlCol="0" anchor="b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8407" y="164592"/>
            <a:ext cx="636727" cy="322851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34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344488" indent="-344488" algn="l" defTabSz="914400" rtl="0" eaLnBrk="1" latinLnBrk="0" hangingPunct="1">
        <a:lnSpc>
          <a:spcPct val="120000"/>
        </a:lnSpc>
        <a:spcBef>
          <a:spcPts val="10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953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588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7097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1732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642616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3108960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575304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404164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11808" y="3428998"/>
            <a:ext cx="5518066" cy="2268559"/>
          </a:xfrm>
        </p:spPr>
        <p:txBody>
          <a:bodyPr/>
          <a:lstStyle/>
          <a:p>
            <a:pPr marL="0" lvl="0" indent="0">
              <a:buNone/>
            </a:pPr>
            <a:r>
              <a:t>Kildare County Business &amp; Employment Demographics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72274" y="2268786"/>
            <a:ext cx="5357600" cy="1160213"/>
          </a:xfrm>
        </p:spPr>
        <p:txBody>
          <a:bodyPr/>
          <a:lstStyle/>
          <a:p>
            <a:pPr marL="0" lvl="0" indent="0">
              <a:buNone/>
            </a:pPr>
            <a:br/>
            <a:br/>
            <a:r>
              <a:t>Chambers Ireland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lvl="0" indent="0">
              <a:buNone/>
            </a:pPr>
            <a:r>
              <a:t>2024-03-04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lvl="0" indent="0">
              <a:buNone/>
            </a:pPr>
            <a:r>
              <a:t>Theme 3: Co. Kildare Business Demographics</a:t>
            </a:r>
          </a:p>
        </p:txBody>
      </p:sp>
      <p:pic>
        <p:nvPicPr>
          <p:cNvPr id="3" name="Picture 1" descr="0001-Clare_LA_files/figure-pptx/County%20Level%20sectoral%20employment-1.png"/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4673600" y="2044700"/>
            <a:ext cx="3987800" cy="39878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/>
          <a:lstStyle/>
          <a:p>
            <a:pPr marL="0" lvl="0" indent="0">
              <a:buNone/>
            </a:pPr>
            <a:r>
              <a:t>Theme 3: Co. Kildare Business Demographics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marL="0" lvl="0" indent="0">
              <a:spcBef>
                <a:spcPts val="3000"/>
              </a:spcBef>
              <a:buNone/>
            </a:pPr>
            <a:r>
              <a:rPr b="1"/>
              <a:t>Employment in locally registered businesses, by Sector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44034792"/>
              </p:ext>
            </p:extLst>
          </p:nvPr>
        </p:nvGraphicFramePr>
        <p:xfrm>
          <a:off x="5118100" y="800100"/>
          <a:ext cx="6172518" cy="5699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958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58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58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58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Sectors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Businesses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Owners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Employees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(B) Mining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89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(C) Manufacturing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722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382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8847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(D) Energy/HVAC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 dirty="0"/>
                        <a:t>(E) Water/Waste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53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(F) Construction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3417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2223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6474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(G) Retail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2030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894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14916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(H) Logistics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1068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848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2426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(I) Hospitality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635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304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5286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(J) 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654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208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994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(K) Financial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419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86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1379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(L) Property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698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439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602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(M) Professional B2B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2096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1060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5059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(N) Support Services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746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417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5160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(P) Education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686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444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5493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(Q) Health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791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600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8884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(R) Arts/Recreation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547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369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 dirty="0"/>
                        <a:t>1478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/>
          <a:lstStyle/>
          <a:p>
            <a:pPr marL="0" lvl="0" indent="0">
              <a:buNone/>
            </a:pPr>
            <a:r>
              <a:t>Theme 3: Co. Kildare Business Demographics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marL="0" lvl="0" indent="0">
              <a:spcBef>
                <a:spcPts val="3000"/>
              </a:spcBef>
              <a:buNone/>
            </a:pPr>
            <a:r>
              <a:rPr b="1"/>
              <a:t>Employment in locally registered businesses, by employer size - 2021</a:t>
            </a:r>
          </a:p>
        </p:txBody>
      </p:sp>
      <p:pic>
        <p:nvPicPr>
          <p:cNvPr id="3" name="Picture 1" descr="0001-Clare_LA_files/figure-pptx/County%20Level%20employment%20-%20size-1.png"/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5219700" y="800100"/>
            <a:ext cx="5232400" cy="52324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/>
          <a:lstStyle/>
          <a:p>
            <a:pPr marL="0" lvl="0" indent="0">
              <a:buNone/>
            </a:pPr>
            <a:r>
              <a:t>Theme 3: Co. Kildare Business Demographics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marL="0" lvl="0" indent="0">
              <a:spcBef>
                <a:spcPts val="3000"/>
              </a:spcBef>
              <a:buNone/>
            </a:pPr>
            <a:r>
              <a:rPr b="1"/>
              <a:t>Employment in locally registered businesses, by employer size - 2021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91538831"/>
              </p:ext>
            </p:extLst>
          </p:nvPr>
        </p:nvGraphicFramePr>
        <p:xfrm>
          <a:off x="5118100" y="800100"/>
          <a:ext cx="5435600" cy="3078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8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58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58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58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Employment.Size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Businesses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Owners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Employees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All persons engaged size classes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15372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8943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69699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Under 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14325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8801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14548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10 - 19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538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108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7112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20 - 49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 dirty="0"/>
                        <a:t>329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9660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50 - 249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153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14077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250 and over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 dirty="0"/>
                        <a:t>24302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lvl="0" indent="0">
              <a:buNone/>
            </a:pPr>
            <a:r>
              <a:t>Theme 1: Kildare County Rates &amp; LPT Income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t>Audience: Existing/Prospective Local Authority members</a:t>
            </a:r>
          </a:p>
          <a:p>
            <a:pPr marL="0" lvl="0" indent="0">
              <a:buNone/>
            </a:pPr>
            <a:r>
              <a:t>Highlights: </a:t>
            </a:r>
            <a:r>
              <a:rPr b="1"/>
              <a:t>Increasing reliance on Commercial Rates to support Local Authority Activities</a:t>
            </a:r>
          </a:p>
          <a:p>
            <a:pPr marL="0" lvl="0" indent="0">
              <a:buNone/>
            </a:pPr>
            <a:r>
              <a:t>Key messages:</a:t>
            </a:r>
          </a:p>
          <a:p>
            <a:pPr lvl="0"/>
            <a:r>
              <a:t>Local Authority Budget Reform needed</a:t>
            </a:r>
          </a:p>
          <a:p>
            <a:pPr lvl="0"/>
            <a:r>
              <a:t>Rates system putting pressure on labour intensive &amp; vulnerable sectors</a:t>
            </a:r>
          </a:p>
          <a:p>
            <a:pPr lvl="1"/>
            <a:r>
              <a:t>Hospitality</a:t>
            </a:r>
          </a:p>
          <a:p>
            <a:pPr lvl="1"/>
            <a:r>
              <a:t>Retail</a:t>
            </a:r>
          </a:p>
          <a:p>
            <a:pPr lvl="1"/>
            <a:r>
              <a:t>Manufacturing</a:t>
            </a:r>
          </a:p>
          <a:p>
            <a:pPr lvl="0"/>
            <a:r>
              <a:t>Obligation on Local Authority to use these taxes effectively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pPr marL="0" lvl="0" indent="0">
              <a:buNone/>
            </a:pPr>
            <a:r>
              <a:t>Theme 1: Kildare County Rates &amp; LPT Income</a:t>
            </a:r>
          </a:p>
        </p:txBody>
      </p:sp>
      <p:pic>
        <p:nvPicPr>
          <p:cNvPr id="3" name="Picture 1" descr="0001-Clare_LA_files/figure-pptx/LA_Accounts%20Basic%20Financials%20Graph-1.png"/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2603500" y="2984500"/>
            <a:ext cx="3886200" cy="27813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marL="0" lvl="0" indent="0">
              <a:buNone/>
            </a:pPr>
            <a:r>
              <a:t>Kildare County Local Authority Rates and LPT: 2016-2022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26445436"/>
              </p:ext>
            </p:extLst>
          </p:nvPr>
        </p:nvGraphicFramePr>
        <p:xfrm>
          <a:off x="6654800" y="2844800"/>
          <a:ext cx="4622800" cy="2682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5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5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557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557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Year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Jobs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LPT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Rates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 dirty="0"/>
                        <a:t>2016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95947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2017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99094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2018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102241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16079635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59154552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105388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16090559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59276480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108535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17731578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60785745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111682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17726658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61913937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114829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18289092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 dirty="0"/>
                        <a:t>61837115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pPr marL="0" lvl="0" indent="0">
              <a:buNone/>
            </a:pPr>
            <a:r>
              <a:t>Theme 1: Kildare County Rates &amp; LPT Income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t>Kildare County Local Authority 2022 LPT/employee €159</a:t>
            </a:r>
          </a:p>
        </p:txBody>
      </p:sp>
      <p:pic>
        <p:nvPicPr>
          <p:cNvPr id="4" name="Picture 1" descr="0001-Clare_LA_files/figure-pptx/LA_Accounts%20Cluster%20LPT%20-1.png"/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2603500" y="2984500"/>
            <a:ext cx="3886200" cy="27813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marL="0" lvl="0" indent="0">
              <a:buNone/>
            </a:pPr>
            <a:r>
              <a:t>Kildare County Local Authority 2022 Rates/employee €539</a:t>
            </a:r>
          </a:p>
        </p:txBody>
      </p:sp>
      <p:pic>
        <p:nvPicPr>
          <p:cNvPr id="6" name="Picture 1" descr="0001-Clare_LA_files/figure-pptx/LA_Accounts%20Cluster%20Rates%20-1.png"/>
          <p:cNvPicPr>
            <a:picLocks noGrp="1" noChangeAspect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6654800" y="2984500"/>
            <a:ext cx="3898900" cy="27813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lvl="0" indent="0">
              <a:buNone/>
            </a:pPr>
            <a:r>
              <a:t>Theme 2: Kildare County Workforce Demographics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t>Audience: Membership/Businesses that are interested in expanding into the local area</a:t>
            </a:r>
          </a:p>
          <a:p>
            <a:pPr marL="0" lvl="0" indent="0">
              <a:buNone/>
            </a:pPr>
            <a:r>
              <a:t>Highlights: </a:t>
            </a:r>
            <a:r>
              <a:rPr b="1"/>
              <a:t>Workforce details, who is available, education level, population growth</a:t>
            </a:r>
          </a:p>
          <a:p>
            <a:pPr marL="0" lvl="0" indent="0">
              <a:buNone/>
            </a:pPr>
            <a:r>
              <a:t>Key messages:</a:t>
            </a:r>
          </a:p>
          <a:p>
            <a:pPr lvl="0"/>
            <a:r>
              <a:t>Varies from Local Authority area to area</a:t>
            </a:r>
          </a:p>
          <a:p>
            <a:pPr lvl="0"/>
            <a:r>
              <a:t>Important for you to understand the numbers of people who are available to work in your area, their experience levels and the training they have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pPr marL="0" lvl="0" indent="0">
              <a:buNone/>
            </a:pPr>
            <a:r>
              <a:t>Theme 2: Kildare County Workforce Demographics</a:t>
            </a:r>
          </a:p>
        </p:txBody>
      </p:sp>
      <p:pic>
        <p:nvPicPr>
          <p:cNvPr id="3" name="Picture 1" descr="0001-Clare_LA_files/figure-pptx/Workforce%20Population%20graph%20column-1.png"/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2603500" y="2984500"/>
            <a:ext cx="3886200" cy="27813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marL="0" lvl="0" indent="0">
              <a:buNone/>
            </a:pPr>
            <a:r>
              <a:t>Kildare County Local Authority Workforce Population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18190464"/>
              </p:ext>
            </p:extLst>
          </p:nvPr>
        </p:nvGraphicFramePr>
        <p:xfrm>
          <a:off x="6654800" y="2844800"/>
          <a:ext cx="3886200" cy="201168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943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43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Year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2022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Total_working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114829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Total_studying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22926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Total_recent_grads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1580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 dirty="0" err="1"/>
                        <a:t>Total_job_seeking</a:t>
                      </a:r>
                      <a:endParaRPr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7419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Total_not_seeking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 dirty="0"/>
                        <a:t>24236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pPr marL="0" lvl="0" indent="0">
              <a:buNone/>
            </a:pPr>
            <a:r>
              <a:t>Theme 2: Kildare County Workforce Demographics</a:t>
            </a:r>
          </a:p>
        </p:txBody>
      </p:sp>
      <p:pic>
        <p:nvPicPr>
          <p:cNvPr id="3" name="Picture 1" descr="0001-Clare_LA_files/figure-pptx/Workforce%20Experience%20graph%20column-1.png"/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2603500" y="2984500"/>
            <a:ext cx="3886200" cy="27813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marL="0" lvl="0" indent="0">
              <a:buNone/>
            </a:pPr>
            <a:r>
              <a:t>Kildare County Local Authority Workforce Experience Level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52854872"/>
              </p:ext>
            </p:extLst>
          </p:nvPr>
        </p:nvGraphicFramePr>
        <p:xfrm>
          <a:off x="6654800" y="2844800"/>
          <a:ext cx="3886200" cy="26822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943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43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Year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2022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Professional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24388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 dirty="0"/>
                        <a:t>Managerial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84186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Non_Manual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41686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Skilled_Manual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32172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Semi_Skilled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25712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Unskilled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6816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All_Others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 dirty="0"/>
                        <a:t>32814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pPr marL="0" lvl="0" indent="0">
              <a:buNone/>
            </a:pPr>
            <a:r>
              <a:t>Theme 2: Kildare County Workforce Demographics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t>Kildare County Local Authority Workforce Education Level</a:t>
            </a:r>
          </a:p>
        </p:txBody>
      </p:sp>
      <p:pic>
        <p:nvPicPr>
          <p:cNvPr id="4" name="Picture 1" descr="0001-Clare_LA_files/figure-pptx/Workforce%20Education%20graph%20column-1.png"/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2603500" y="2984500"/>
            <a:ext cx="3886200" cy="27813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marL="0" lvl="0" indent="0">
              <a:buNone/>
            </a:pPr>
            <a:r>
              <a:t>Kildare County Local Authority Workforce Sectors</a:t>
            </a:r>
          </a:p>
        </p:txBody>
      </p:sp>
      <p:pic>
        <p:nvPicPr>
          <p:cNvPr id="6" name="Picture 1" descr="0001-Clare_LA_files/figure-pptx/Workforce%20Sector%20summary%20table-1.png"/>
          <p:cNvPicPr>
            <a:picLocks noGrp="1" noChangeAspect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6654800" y="2984500"/>
            <a:ext cx="3898900" cy="27813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lvl="0" indent="0">
              <a:buNone/>
            </a:pPr>
            <a:r>
              <a:t>Theme 3: Co. Kildare Business Demographics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t>Audience: Internal to Chambers</a:t>
            </a:r>
          </a:p>
          <a:p>
            <a:pPr marL="0" lvl="0" indent="0">
              <a:buNone/>
            </a:pPr>
            <a:r>
              <a:t>Highlights: </a:t>
            </a:r>
            <a:r>
              <a:rPr b="1"/>
              <a:t>Local Business Community Information</a:t>
            </a:r>
          </a:p>
          <a:p>
            <a:pPr marL="0" lvl="0" indent="0">
              <a:buNone/>
            </a:pPr>
            <a:r>
              <a:t>Key messages:</a:t>
            </a:r>
          </a:p>
          <a:p>
            <a:pPr lvl="0"/>
            <a:r>
              <a:t>Varies from Local Authority area to area</a:t>
            </a:r>
          </a:p>
          <a:p>
            <a:pPr lvl="0"/>
            <a:r>
              <a:t>Local market intelligence to help you identify trends in your local area’s business community i.e.:</a:t>
            </a:r>
          </a:p>
          <a:p>
            <a:pPr lvl="1"/>
            <a:r>
              <a:t>Sectoral activity increasing/decreasing</a:t>
            </a:r>
          </a:p>
          <a:p>
            <a:pPr lvl="1"/>
            <a:r>
              <a:t>What sectors the self-employed are active in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adison">
  <a:themeElements>
    <a:clrScheme name="Custom 1">
      <a:dk1>
        <a:srgbClr val="1B75BB"/>
      </a:dk1>
      <a:lt1>
        <a:srgbClr val="FDEFDA"/>
      </a:lt1>
      <a:dk2>
        <a:srgbClr val="0D3E76"/>
      </a:dk2>
      <a:lt2>
        <a:srgbClr val="D9DCE7"/>
      </a:lt2>
      <a:accent1>
        <a:srgbClr val="8BC53F"/>
      </a:accent1>
      <a:accent2>
        <a:srgbClr val="00A69C"/>
      </a:accent2>
      <a:accent3>
        <a:srgbClr val="1B75BB"/>
      </a:accent3>
      <a:accent4>
        <a:srgbClr val="F05A28"/>
      </a:accent4>
      <a:accent5>
        <a:srgbClr val="F6921E"/>
      </a:accent5>
      <a:accent6>
        <a:srgbClr val="7F3F97"/>
      </a:accent6>
      <a:hlink>
        <a:srgbClr val="6D9D9B"/>
      </a:hlink>
      <a:folHlink>
        <a:srgbClr val="6D8583"/>
      </a:folHlink>
    </a:clrScheme>
    <a:fontScheme name="Custom 1">
      <a:majorFont>
        <a:latin typeface="Lato Black"/>
        <a:ea typeface=""/>
        <a:cs typeface=""/>
      </a:majorFont>
      <a:minorFont>
        <a:latin typeface="Lato"/>
        <a:ea typeface=""/>
        <a:cs typeface=""/>
      </a:minorFont>
    </a:fontScheme>
    <a:fmtScheme name="Madison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alpha val="88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dison" id="{025CB5FB-2DD3-45EE-B6F0-CC461540EB19}" vid="{6AC10936-2DFC-4054-9ADF-B5E2C5F8619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607</Words>
  <Application>Microsoft Office PowerPoint</Application>
  <PresentationFormat>Widescreen</PresentationFormat>
  <Paragraphs>202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Lato</vt:lpstr>
      <vt:lpstr>Lato Black</vt:lpstr>
      <vt:lpstr>MS Shell Dlg 2</vt:lpstr>
      <vt:lpstr>Wingdings</vt:lpstr>
      <vt:lpstr>Wingdings 3</vt:lpstr>
      <vt:lpstr>Madison</vt:lpstr>
      <vt:lpstr>Kildare County Business &amp; Employment Demographics</vt:lpstr>
      <vt:lpstr>Theme 1: Kildare County Rates &amp; LPT Income</vt:lpstr>
      <vt:lpstr>Theme 1: Kildare County Rates &amp; LPT Income</vt:lpstr>
      <vt:lpstr>Theme 1: Kildare County Rates &amp; LPT Income</vt:lpstr>
      <vt:lpstr>Theme 2: Kildare County Workforce Demographics</vt:lpstr>
      <vt:lpstr>Theme 2: Kildare County Workforce Demographics</vt:lpstr>
      <vt:lpstr>Theme 2: Kildare County Workforce Demographics</vt:lpstr>
      <vt:lpstr>Theme 2: Kildare County Workforce Demographics</vt:lpstr>
      <vt:lpstr>Theme 3: Co. Kildare Business Demographics</vt:lpstr>
      <vt:lpstr>Theme 3: Co. Kildare Business Demographics</vt:lpstr>
      <vt:lpstr>Theme 3: Co. Kildare Business Demographics</vt:lpstr>
      <vt:lpstr>Theme 3: Co. Kildare Business Demographics</vt:lpstr>
      <vt:lpstr>Theme 3: Co. Kildare Business Demographics</vt:lpstr>
    </vt:vector>
  </TitlesOfParts>
  <LinksUpToDate>false</LinksUpToDate>
  <SharedDoc>false</SharedDoc>
  <HyperlinksChanged>false</HyperlinksChanged>
  <AppVersion>16.0000</AppVersion>
</Properties>
</file>

<file path=docProps/app0.xml><?xml version="1.0" encoding="utf-8"?>
<Properties xmlns="http://schemas.openxmlformats.org/officeDocument/2006/extended-properties" xmlns:vt="http://schemas.openxmlformats.org/officeDocument/2006/docPropsVTypes">
  <Template/>
  <TotalTime>111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Calibri</vt:lpstr>
      <vt:lpstr>Lato</vt:lpstr>
      <vt:lpstr>Lato Black</vt:lpstr>
      <vt:lpstr>MS Shell Dlg 2</vt:lpstr>
      <vt:lpstr>Wingdings</vt:lpstr>
      <vt:lpstr>Wingdings 3</vt:lpstr>
      <vt:lpstr>Madison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Kildare County Business &amp; Employment Demographics</dc:title>
  <dc:creator>Chambers Ireland</dc:creator>
  <cp:keywords/>
  <cp:lastModifiedBy>Shane Conneely</cp:lastModifiedBy>
  <cp:revision>2</cp:revision>
  <dcterms:created xsi:type="dcterms:W3CDTF">2024-03-04T19:28:14Z</dcterms:created>
  <dcterms:modified xsi:type="dcterms:W3CDTF">2024-03-05T11:57:53Z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ate">
    <vt:lpwstr>2024-03-04</vt:lpwstr>
  </property>
  <property fmtid="{D5CDD505-2E9C-101B-9397-08002B2CF9AE}" pid="3" name="output">
    <vt:lpwstr/>
  </property>
</Properties>
</file>